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1595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556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891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4682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81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700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093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399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0097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503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666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A83FD-EBB7-4FC0-A441-44C6C7393E70}" type="datetimeFigureOut">
              <a:rPr lang="sk-SK" smtClean="0"/>
              <a:t>17. 10. 2013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7B03D-52E8-4FAD-AC7F-1D86928EA5E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156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2000"/>
    </mc:Choice>
    <mc:Fallback xmlns="">
      <p:transition advClick="0" advTm="2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99592" y="764704"/>
            <a:ext cx="7772400" cy="1470025"/>
          </a:xfrm>
        </p:spPr>
        <p:txBody>
          <a:bodyPr/>
          <a:lstStyle/>
          <a:p>
            <a:r>
              <a:rPr lang="sk-SK" b="1" dirty="0" smtClean="0">
                <a:solidFill>
                  <a:srgbClr val="FF0000"/>
                </a:solidFill>
                <a:latin typeface="Showcard Gothic" panose="04020904020102020604" pitchFamily="82" charset="0"/>
              </a:rPr>
              <a:t>P</a:t>
            </a:r>
            <a:r>
              <a:rPr lang="sk-SK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Showcard Gothic" panose="04020904020102020604" pitchFamily="82" charset="0"/>
              </a:rPr>
              <a:t>O</a:t>
            </a:r>
            <a:r>
              <a:rPr lang="sk-SK" b="1" dirty="0" smtClean="0">
                <a:solidFill>
                  <a:schemeClr val="accent6">
                    <a:lumMod val="75000"/>
                  </a:schemeClr>
                </a:solidFill>
                <a:latin typeface="Showcard Gothic" panose="04020904020102020604" pitchFamily="82" charset="0"/>
              </a:rPr>
              <a:t>T</a:t>
            </a:r>
            <a:r>
              <a:rPr lang="sk-SK" b="1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R</a:t>
            </a:r>
            <a:r>
              <a:rPr lang="sk-SK" b="1" dirty="0" smtClean="0">
                <a:solidFill>
                  <a:srgbClr val="FF0000"/>
                </a:solidFill>
                <a:latin typeface="Showcard Gothic" panose="04020904020102020604" pitchFamily="82" charset="0"/>
              </a:rPr>
              <a:t>A</a:t>
            </a:r>
            <a:r>
              <a:rPr lang="sk-SK" b="1" dirty="0" smtClean="0">
                <a:solidFill>
                  <a:schemeClr val="accent3"/>
                </a:solidFill>
                <a:latin typeface="Showcard Gothic" panose="04020904020102020604" pitchFamily="82" charset="0"/>
              </a:rPr>
              <a:t>V</a:t>
            </a:r>
            <a:r>
              <a:rPr lang="sk-SK" b="1" dirty="0" smtClean="0">
                <a:solidFill>
                  <a:srgbClr val="002060"/>
                </a:solidFill>
                <a:latin typeface="Showcard Gothic" panose="04020904020102020604" pitchFamily="82" charset="0"/>
              </a:rPr>
              <a:t>I</a:t>
            </a:r>
            <a:r>
              <a:rPr lang="sk-SK" b="1" dirty="0" smtClean="0">
                <a:solidFill>
                  <a:srgbClr val="FF0000"/>
                </a:solidFill>
                <a:latin typeface="Showcard Gothic" panose="04020904020102020604" pitchFamily="82" charset="0"/>
              </a:rPr>
              <a:t>N</a:t>
            </a:r>
            <a:r>
              <a:rPr lang="sk-SK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howcard Gothic" panose="04020904020102020604" pitchFamily="82" charset="0"/>
              </a:rPr>
              <a:t>Y</a:t>
            </a:r>
            <a:r>
              <a:rPr lang="sk-SK" b="1" dirty="0" smtClean="0">
                <a:solidFill>
                  <a:srgbClr val="FF0000"/>
                </a:solidFill>
                <a:latin typeface="Showcard Gothic" panose="04020904020102020604" pitchFamily="82" charset="0"/>
              </a:rPr>
              <a:t> – </a:t>
            </a:r>
            <a:br>
              <a:rPr lang="sk-SK" b="1" dirty="0" smtClean="0">
                <a:solidFill>
                  <a:srgbClr val="FF0000"/>
                </a:solidFill>
                <a:latin typeface="Showcard Gothic" panose="04020904020102020604" pitchFamily="82" charset="0"/>
              </a:rPr>
            </a:br>
            <a:r>
              <a:rPr lang="sk-SK" b="1" dirty="0" smtClean="0">
                <a:solidFill>
                  <a:srgbClr val="FF0000"/>
                </a:solidFill>
                <a:latin typeface="Showcard Gothic" panose="04020904020102020604" pitchFamily="82" charset="0"/>
              </a:rPr>
              <a:t>zdroj života</a:t>
            </a:r>
            <a:endParaRPr lang="sk-SK" b="1" dirty="0">
              <a:solidFill>
                <a:srgbClr val="FF0000"/>
              </a:solidFill>
              <a:latin typeface="Showcard Gothic" panose="04020904020102020604" pitchFamily="82" charset="0"/>
            </a:endParaRPr>
          </a:p>
        </p:txBody>
      </p:sp>
      <p:pic>
        <p:nvPicPr>
          <p:cNvPr id="4" name="James Horner-The Ludlows (OST Legends of the Fall)(myfreemp3.e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1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9592" y="404664"/>
            <a:ext cx="609600" cy="60960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564904"/>
            <a:ext cx="3825776" cy="2865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3305054"/>
      </p:ext>
    </p:extLst>
  </p:cSld>
  <p:clrMapOvr>
    <a:masterClrMapping/>
  </p:clrMapOvr>
  <p:transition spd="slow" advClick="0" advTm="1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86104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4" y="116632"/>
            <a:ext cx="4283966" cy="3212975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05064"/>
            <a:ext cx="3483471" cy="231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obsahu 4"/>
          <p:cNvSpPr>
            <a:spLocks noGrp="1"/>
          </p:cNvSpPr>
          <p:nvPr>
            <p:ph idx="1"/>
          </p:nvPr>
        </p:nvSpPr>
        <p:spPr>
          <a:xfrm>
            <a:off x="179512" y="2476462"/>
            <a:ext cx="8229600" cy="3057203"/>
          </a:xfrm>
        </p:spPr>
        <p:txBody>
          <a:bodyPr/>
          <a:lstStyle/>
          <a:p>
            <a:pPr marL="0" indent="0" algn="ctr">
              <a:buNone/>
            </a:pPr>
            <a:endParaRPr lang="sk-SK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sk-SK" sz="4400" b="1" dirty="0" smtClean="0">
                <a:solidFill>
                  <a:srgbClr val="FF0000"/>
                </a:solidFill>
                <a:latin typeface="Agency FB" panose="020B0503020202020204" pitchFamily="34" charset="0"/>
              </a:rPr>
              <a:t>Zdá sa vám, že potraviny sú bežná a všedná vec?</a:t>
            </a:r>
          </a:p>
          <a:p>
            <a:endParaRPr lang="sk-SK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67" y="436743"/>
            <a:ext cx="25622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547900"/>
      </p:ext>
    </p:extLst>
  </p:cSld>
  <p:clrMapOvr>
    <a:masterClrMapping/>
  </p:clrMapOvr>
  <p:transition spd="slow" advClick="0" advTm="1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556792"/>
            <a:ext cx="3700894" cy="2636887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116632" y="2636912"/>
            <a:ext cx="7617024" cy="1012974"/>
          </a:xfrm>
        </p:spPr>
        <p:txBody>
          <a:bodyPr>
            <a:noAutofit/>
          </a:bodyPr>
          <a:lstStyle/>
          <a:p>
            <a:r>
              <a:rPr lang="sk-SK" sz="72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OMYL!!!</a:t>
            </a:r>
            <a:endParaRPr lang="sk-SK" sz="72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23" y="382339"/>
            <a:ext cx="2950077" cy="2088257"/>
          </a:xfr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30" y="3789040"/>
            <a:ext cx="3435768" cy="225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0977">
            <a:off x="684328" y="2846321"/>
            <a:ext cx="3707904" cy="278092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5701">
            <a:off x="4496454" y="652191"/>
            <a:ext cx="4077163" cy="3057872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724316" y="1595609"/>
            <a:ext cx="8229600" cy="49971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k-SK" sz="4000" b="1" dirty="0" smtClean="0">
                <a:solidFill>
                  <a:srgbClr val="FF0000"/>
                </a:solidFill>
              </a:rPr>
              <a:t>Vážme si aj každodenné </a:t>
            </a:r>
          </a:p>
          <a:p>
            <a:pPr marL="0" indent="0">
              <a:buNone/>
            </a:pPr>
            <a:r>
              <a:rPr lang="sk-SK" sz="4000" b="1" dirty="0" smtClean="0">
                <a:solidFill>
                  <a:srgbClr val="FF0000"/>
                </a:solidFill>
              </a:rPr>
              <a:t>veci, ktoré sú pre nás </a:t>
            </a:r>
          </a:p>
          <a:p>
            <a:pPr marL="0" indent="0">
              <a:buNone/>
            </a:pPr>
            <a:r>
              <a:rPr lang="sk-SK" sz="4000" b="1" dirty="0" smtClean="0">
                <a:solidFill>
                  <a:srgbClr val="FF0000"/>
                </a:solidFill>
              </a:rPr>
              <a:t>samozrejmosťou.</a:t>
            </a:r>
          </a:p>
          <a:p>
            <a:pPr marL="0" indent="0" algn="ctr">
              <a:buNone/>
            </a:pPr>
            <a:endParaRPr lang="sk-SK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sk-SK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sk-SK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sk-SK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dirty="0" smtClean="0">
                <a:solidFill>
                  <a:srgbClr val="FF0000"/>
                </a:solidFill>
              </a:rPr>
              <a:t>Lebo niektorí túto možnosť</a:t>
            </a:r>
          </a:p>
          <a:p>
            <a:pPr marL="0" indent="0">
              <a:buNone/>
            </a:pPr>
            <a:r>
              <a:rPr lang="sk-SK" dirty="0" smtClean="0">
                <a:solidFill>
                  <a:srgbClr val="FF0000"/>
                </a:solidFill>
              </a:rPr>
              <a:t> nemajú</a:t>
            </a:r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414" y="0"/>
            <a:ext cx="2714625" cy="168592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94185"/>
            <a:ext cx="3627437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696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5000">
        <p14:switch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44" y="1628800"/>
            <a:ext cx="2867811" cy="2150858"/>
          </a:xfrm>
          <a:prstGeom prst="rect">
            <a:avLst/>
          </a:prstGeom>
        </p:spPr>
      </p:pic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6620">
            <a:off x="3639638" y="2318440"/>
            <a:ext cx="5218627" cy="3913971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Segoe Print" panose="02000600000000000000" pitchFamily="2" charset="0"/>
                <a:cs typeface="Andalus" panose="02020603050405020304" pitchFamily="18" charset="-78"/>
              </a:rPr>
              <a:t>Deti zo ZŠ v Novej Bošáci majú pravidelnú potravu každý deň</a:t>
            </a:r>
            <a:endParaRPr lang="sk-SK" b="1" dirty="0">
              <a:solidFill>
                <a:srgbClr val="FF0000"/>
              </a:solidFill>
              <a:latin typeface="Segoe Print" panose="02000600000000000000" pitchFamily="2" charset="0"/>
              <a:cs typeface="Andalus" panose="02020603050405020304" pitchFamily="18" charset="-78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74" y="4077072"/>
            <a:ext cx="3347864" cy="251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96932"/>
      </p:ext>
    </p:extLst>
  </p:cSld>
  <p:clrMapOvr>
    <a:masterClrMapping/>
  </p:clrMapOvr>
  <p:transition spd="slow" advClick="0" advTm="15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Ale tieto deti nie!!</a:t>
            </a:r>
            <a:endParaRPr lang="sk-SK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66655"/>
            <a:ext cx="3628248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5715">
            <a:off x="4421722" y="1476801"/>
            <a:ext cx="4405180" cy="3299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55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5000">
        <p14:conveyor dir="l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sk-SK" sz="3600" b="1" dirty="0" smtClean="0">
                <a:solidFill>
                  <a:srgbClr val="FFFF00"/>
                </a:solidFill>
                <a:latin typeface="Segoe Print" panose="02000600000000000000" pitchFamily="2" charset="0"/>
              </a:rPr>
              <a:t>Naši šiestaci sa zahrali na reportérov a prenikli do zákulisia školskej jedálne. </a:t>
            </a:r>
            <a:r>
              <a:rPr lang="sk-SK" sz="3600" b="1" dirty="0">
                <a:solidFill>
                  <a:srgbClr val="FFFF00"/>
                </a:solidFill>
                <a:latin typeface="Segoe Print" panose="02000600000000000000" pitchFamily="2" charset="0"/>
              </a:rPr>
              <a:t>Z</a:t>
            </a:r>
            <a:r>
              <a:rPr lang="sk-SK" sz="3600" b="1" dirty="0" smtClean="0">
                <a:solidFill>
                  <a:srgbClr val="FFFF00"/>
                </a:solidFill>
                <a:latin typeface="Segoe Print" panose="02000600000000000000" pitchFamily="2" charset="0"/>
              </a:rPr>
              <a:t>amerali sa na </a:t>
            </a:r>
            <a:r>
              <a:rPr lang="sk-SK" sz="3600" b="1" smtClean="0">
                <a:solidFill>
                  <a:srgbClr val="FFFF00"/>
                </a:solidFill>
                <a:latin typeface="Segoe Print" panose="02000600000000000000" pitchFamily="2" charset="0"/>
              </a:rPr>
              <a:t>pondelkové </a:t>
            </a:r>
            <a:r>
              <a:rPr lang="sk-SK" sz="3600" b="1" smtClean="0">
                <a:solidFill>
                  <a:srgbClr val="FFFF00"/>
                </a:solidFill>
                <a:latin typeface="Segoe Print" panose="02000600000000000000" pitchFamily="2" charset="0"/>
              </a:rPr>
              <a:t>menu.</a:t>
            </a:r>
            <a:endParaRPr lang="sk-SK" sz="3600" b="1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57942"/>
      </p:ext>
    </p:extLst>
  </p:cSld>
  <p:clrMapOvr>
    <a:masterClrMapping/>
  </p:clrMapOvr>
  <p:transition spd="slow" advClick="0" advTm="1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sk-SK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A čo všetko zistili?</a:t>
            </a:r>
            <a:endParaRPr lang="sk-SK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23528" y="717321"/>
            <a:ext cx="5616624" cy="4525963"/>
          </a:xfrm>
        </p:spPr>
        <p:txBody>
          <a:bodyPr/>
          <a:lstStyle/>
          <a:p>
            <a:r>
              <a:rPr lang="sk-SK" b="1" dirty="0" smtClean="0"/>
              <a:t>Polievka: </a:t>
            </a:r>
            <a:r>
              <a:rPr lang="sk-SK" sz="2000" b="1" dirty="0" smtClean="0">
                <a:latin typeface="Segoe Print" panose="02000600000000000000" pitchFamily="2" charset="0"/>
              </a:rPr>
              <a:t>Zemiaková polievka s taveným syrom</a:t>
            </a:r>
          </a:p>
          <a:p>
            <a:r>
              <a:rPr lang="sk-SK" b="1" dirty="0" smtClean="0"/>
              <a:t>Hlavné jedlo:</a:t>
            </a:r>
            <a:r>
              <a:rPr lang="sk-SK" dirty="0" smtClean="0"/>
              <a:t> </a:t>
            </a:r>
            <a:r>
              <a:rPr lang="sk-SK" sz="2000" b="1" dirty="0" smtClean="0">
                <a:latin typeface="Segoe Print" panose="02000600000000000000" pitchFamily="2" charset="0"/>
              </a:rPr>
              <a:t>Kuracie stehná pečené na </a:t>
            </a:r>
            <a:r>
              <a:rPr lang="sk-SK" sz="2000" b="1" dirty="0" smtClean="0">
                <a:latin typeface="Segoe Print" panose="02000600000000000000" pitchFamily="2" charset="0"/>
              </a:rPr>
              <a:t>masle, dusená </a:t>
            </a:r>
            <a:r>
              <a:rPr lang="sk-SK" sz="2000" b="1" dirty="0" smtClean="0">
                <a:latin typeface="Segoe Print" panose="02000600000000000000" pitchFamily="2" charset="0"/>
              </a:rPr>
              <a:t>ryža </a:t>
            </a:r>
          </a:p>
          <a:p>
            <a:r>
              <a:rPr lang="sk-SK" b="1" dirty="0" smtClean="0"/>
              <a:t>Prílohy:</a:t>
            </a:r>
            <a:r>
              <a:rPr lang="sk-SK" sz="2000" b="1" dirty="0" smtClean="0">
                <a:latin typeface="Segoe Print" panose="02000600000000000000" pitchFamily="2" charset="0"/>
              </a:rPr>
              <a:t> </a:t>
            </a:r>
            <a:r>
              <a:rPr lang="sk-SK" sz="2000" b="1" dirty="0" smtClean="0">
                <a:latin typeface="Segoe Print" panose="02000600000000000000" pitchFamily="2" charset="0"/>
              </a:rPr>
              <a:t>Kompót </a:t>
            </a:r>
            <a:r>
              <a:rPr lang="sk-SK" sz="2000" b="1" dirty="0" smtClean="0">
                <a:latin typeface="Segoe Print" panose="02000600000000000000" pitchFamily="2" charset="0"/>
              </a:rPr>
              <a:t>miešaný, ovocný čaj</a:t>
            </a:r>
            <a:endParaRPr lang="sk-SK" sz="2000" b="1" dirty="0">
              <a:latin typeface="Segoe Print" panose="02000600000000000000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5152">
            <a:off x="307157" y="4032586"/>
            <a:ext cx="191452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116416"/>
      </p:ext>
    </p:extLst>
  </p:cSld>
  <p:clrMapOvr>
    <a:masterClrMapping/>
  </p:clrMapOvr>
  <p:transition spd="slow" advClick="0" advTm="1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427" y="758823"/>
            <a:ext cx="2642512" cy="1981884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021" y="3593069"/>
            <a:ext cx="4379979" cy="3284984"/>
          </a:xfrm>
          <a:prstGeom prst="rect">
            <a:avLst/>
          </a:prstGeom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314431"/>
            <a:ext cx="5976664" cy="3861378"/>
          </a:xfrm>
        </p:spPr>
        <p:txBody>
          <a:bodyPr>
            <a:normAutofit lnSpcReduction="10000"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V pondelok, tak ako každý deň sa začína variť o 8:00 hod.</a:t>
            </a:r>
          </a:p>
          <a:p>
            <a:r>
              <a:rPr lang="sk-SK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Podávali sa spomínané kuracie stehná</a:t>
            </a:r>
          </a:p>
          <a:p>
            <a:r>
              <a:rPr lang="sk-SK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Je to univerzálne jedlo, ktorým sa nemôže nič pokaziť a každému chudí...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194034"/>
            <a:ext cx="3590625" cy="269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0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15000">
        <p14:switch dir="r"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3568" y="69269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sk-SK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...aj keď sa to na prvý pohľad nezdá</a:t>
            </a:r>
            <a:endParaRPr lang="sk-SK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700808"/>
            <a:ext cx="3651870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68773"/>
      </p:ext>
    </p:extLst>
  </p:cSld>
  <p:clrMapOvr>
    <a:masterClrMapping/>
  </p:clrMapOvr>
  <p:transition spd="slow" advClick="0" advTm="15000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759" y="3140968"/>
            <a:ext cx="2699792" cy="1208862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1340768"/>
            <a:ext cx="1419225" cy="109537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951" y="5308134"/>
            <a:ext cx="3248025" cy="14097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>
            <a:noAutofit/>
          </a:bodyPr>
          <a:lstStyle/>
          <a:p>
            <a:r>
              <a:rPr lang="sk-SK" sz="28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A aké sú hlavné zdroje „života“ v našej jedálni? (inak povedané dodávatelia – pre tých, čo </a:t>
            </a:r>
            <a:r>
              <a:rPr lang="sk-SK" sz="2800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nechápu</a:t>
            </a:r>
            <a:r>
              <a:rPr lang="sk-SK" sz="2800" b="1" dirty="0" err="1" smtClean="0">
                <a:solidFill>
                  <a:srgbClr val="FF0000"/>
                </a:solidFill>
                <a:latin typeface="Segoe Print" panose="02000600000000000000" pitchFamily="2" charset="0"/>
                <a:sym typeface="Wingdings" panose="05000000000000000000" pitchFamily="2" charset="2"/>
              </a:rPr>
              <a:t></a:t>
            </a:r>
            <a:r>
              <a:rPr lang="sk-SK" sz="2800" b="1" dirty="0" smtClean="0">
                <a:solidFill>
                  <a:srgbClr val="FF0000"/>
                </a:solidFill>
                <a:latin typeface="Segoe Print" panose="02000600000000000000" pitchFamily="2" charset="0"/>
                <a:sym typeface="Wingdings" panose="05000000000000000000" pitchFamily="2" charset="2"/>
              </a:rPr>
              <a:t>)</a:t>
            </a:r>
            <a:endParaRPr lang="sk-SK" sz="28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2420888"/>
            <a:ext cx="6192688" cy="4093915"/>
          </a:xfrm>
        </p:spPr>
        <p:txBody>
          <a:bodyPr>
            <a:normAutofit fontScale="92500" lnSpcReduction="20000"/>
          </a:bodyPr>
          <a:lstStyle/>
          <a:p>
            <a:r>
              <a:rPr lang="sk-SK" dirty="0" err="1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Agronovaz</a:t>
            </a:r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sk-SK" dirty="0" err="1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NMnV</a:t>
            </a:r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 (vajcia, hydina, zelenina)</a:t>
            </a:r>
          </a:p>
          <a:p>
            <a:r>
              <a:rPr lang="sk-SK" dirty="0" err="1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Milsy</a:t>
            </a:r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, Bánovce nad B. (mlieko, </a:t>
            </a:r>
            <a:r>
              <a:rPr lang="sk-SK" dirty="0" err="1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mliecne</a:t>
            </a:r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 výrobky)</a:t>
            </a:r>
          </a:p>
          <a:p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Ilavský (mäso)</a:t>
            </a:r>
          </a:p>
          <a:p>
            <a:r>
              <a:rPr lang="sk-SK" dirty="0" err="1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Demi</a:t>
            </a:r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sk-SK" dirty="0" err="1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Food</a:t>
            </a:r>
            <a:r>
              <a:rPr lang="sk-SK" dirty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– veľkoobchod s potravinami</a:t>
            </a:r>
          </a:p>
          <a:p>
            <a:r>
              <a:rPr lang="sk-SK" dirty="0" err="1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Coop</a:t>
            </a:r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 Jednota</a:t>
            </a:r>
          </a:p>
          <a:p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Potraviny Lenka</a:t>
            </a:r>
          </a:p>
          <a:p>
            <a:r>
              <a:rPr lang="sk-SK" dirty="0" err="1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Halimex</a:t>
            </a:r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 (ovocie, zelenina)</a:t>
            </a:r>
          </a:p>
          <a:p>
            <a:r>
              <a:rPr lang="sk-SK" dirty="0" err="1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Boni</a:t>
            </a:r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sk-SK" dirty="0" err="1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Fructi</a:t>
            </a:r>
            <a:r>
              <a:rPr lang="sk-SK" dirty="0" smtClean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 – školské ovocie pre deti</a:t>
            </a:r>
            <a:endParaRPr lang="sk-SK" dirty="0">
              <a:solidFill>
                <a:schemeClr val="accent6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37596"/>
      </p:ext>
    </p:extLst>
  </p:cSld>
  <p:clrMapOvr>
    <a:masterClrMapping/>
  </p:clrMapOvr>
  <p:transition spd="slow" advClick="0" advTm="1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29000"/>
            <a:ext cx="4187957" cy="3140968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191" y="1124744"/>
            <a:ext cx="4067944" cy="305095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Naši reportéri ďalej zistili, že dňa 14. 10. 2013</a:t>
            </a:r>
            <a:endParaRPr lang="sk-SK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dirty="0" smtClean="0">
                <a:latin typeface="Segoe Print" panose="02000600000000000000" pitchFamily="2" charset="0"/>
              </a:rPr>
              <a:t>bolo vydaných 84 obedov</a:t>
            </a:r>
          </a:p>
          <a:p>
            <a:r>
              <a:rPr lang="sk-SK" sz="2400" dirty="0" smtClean="0">
                <a:latin typeface="Segoe Print" panose="02000600000000000000" pitchFamily="2" charset="0"/>
              </a:rPr>
              <a:t>skoro všetkým stravníkom veľmi chutilo</a:t>
            </a:r>
          </a:p>
          <a:p>
            <a:r>
              <a:rPr lang="sk-SK" sz="2400" dirty="0">
                <a:latin typeface="Segoe Print" panose="02000600000000000000" pitchFamily="2" charset="0"/>
              </a:rPr>
              <a:t>n</a:t>
            </a:r>
            <a:r>
              <a:rPr lang="sk-SK" sz="2400" dirty="0" smtClean="0">
                <a:latin typeface="Segoe Print" panose="02000600000000000000" pitchFamily="2" charset="0"/>
              </a:rPr>
              <a:t>apriek tomu zostalo 5 litrov odpadu</a:t>
            </a:r>
          </a:p>
          <a:p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127" y="4509120"/>
            <a:ext cx="2939819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5000">
        <p:cut/>
      </p:transition>
    </mc:Choice>
    <mc:Fallback xmlns="">
      <p:transition advClick="0" advTm="15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No nabudúce odporúčame všetko zjesť!!!</a:t>
            </a:r>
            <a:endParaRPr lang="sk-SK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7" y="1982625"/>
            <a:ext cx="5628117" cy="4221088"/>
          </a:xfrm>
          <a:prstGeom prst="rect">
            <a:avLst/>
          </a:prstGeom>
        </p:spPr>
      </p:pic>
      <p:cxnSp>
        <p:nvCxnSpPr>
          <p:cNvPr id="6" name="Rovná spojnica 5"/>
          <p:cNvCxnSpPr/>
          <p:nvPr/>
        </p:nvCxnSpPr>
        <p:spPr>
          <a:xfrm>
            <a:off x="1763688" y="1988840"/>
            <a:ext cx="5628117" cy="42210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Rovná spojnica 7"/>
          <p:cNvCxnSpPr/>
          <p:nvPr/>
        </p:nvCxnSpPr>
        <p:spPr>
          <a:xfrm flipH="1">
            <a:off x="1763687" y="1988840"/>
            <a:ext cx="5628118" cy="421487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46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5000">
        <p:circle/>
      </p:transition>
    </mc:Choice>
    <mc:Fallback xmlns="">
      <p:transition spd="slow" advClick="0" advTm="1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Na záver iba krátka </a:t>
            </a:r>
            <a:r>
              <a:rPr lang="sk-SK" b="1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info</a:t>
            </a:r>
            <a:r>
              <a:rPr lang="sk-SK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čo sa týka odpadu</a:t>
            </a:r>
            <a:endParaRPr lang="sk-SK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dirty="0">
                <a:latin typeface="Segoe Print" panose="02000600000000000000" pitchFamily="2" charset="0"/>
              </a:rPr>
              <a:t>z</a:t>
            </a:r>
            <a:r>
              <a:rPr lang="sk-SK" dirty="0" smtClean="0">
                <a:latin typeface="Segoe Print" panose="02000600000000000000" pitchFamily="2" charset="0"/>
              </a:rPr>
              <a:t>a </a:t>
            </a:r>
            <a:r>
              <a:rPr lang="sk-SK" dirty="0" smtClean="0">
                <a:latin typeface="Segoe Print" panose="02000600000000000000" pitchFamily="2" charset="0"/>
              </a:rPr>
              <a:t>určitý poplatok si prevezme odpad súkromná osoba za účelom </a:t>
            </a:r>
            <a:r>
              <a:rPr lang="sk-SK" dirty="0" smtClean="0">
                <a:latin typeface="Segoe Print" panose="02000600000000000000" pitchFamily="2" charset="0"/>
              </a:rPr>
              <a:t>skrmovania,</a:t>
            </a:r>
            <a:endParaRPr lang="sk-SK" dirty="0" smtClean="0">
              <a:latin typeface="Segoe Print" panose="02000600000000000000" pitchFamily="2" charset="0"/>
            </a:endParaRPr>
          </a:p>
          <a:p>
            <a:pPr algn="just"/>
            <a:r>
              <a:rPr lang="sk-SK" dirty="0">
                <a:latin typeface="Segoe Print" panose="02000600000000000000" pitchFamily="2" charset="0"/>
              </a:rPr>
              <a:t>p</a:t>
            </a:r>
            <a:r>
              <a:rPr lang="sk-SK" dirty="0" smtClean="0">
                <a:latin typeface="Segoe Print" panose="02000600000000000000" pitchFamily="2" charset="0"/>
              </a:rPr>
              <a:t>reto </a:t>
            </a:r>
            <a:r>
              <a:rPr lang="sk-SK" dirty="0" smtClean="0">
                <a:latin typeface="Segoe Print" panose="02000600000000000000" pitchFamily="2" charset="0"/>
              </a:rPr>
              <a:t>to radšej spapajme my, lebo inak to spapá niekto </a:t>
            </a:r>
            <a:r>
              <a:rPr lang="sk-SK" dirty="0" smtClean="0">
                <a:latin typeface="Segoe Print" panose="02000600000000000000" pitchFamily="2" charset="0"/>
              </a:rPr>
              <a:t>iný...</a:t>
            </a:r>
            <a:endParaRPr lang="sk-SK" dirty="0" smtClean="0">
              <a:latin typeface="Segoe Print" panose="02000600000000000000" pitchFamily="2" charset="0"/>
            </a:endParaRPr>
          </a:p>
          <a:p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57" y="4293096"/>
            <a:ext cx="3917186" cy="227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12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0036">
            <a:off x="3662712" y="663086"/>
            <a:ext cx="5148064" cy="386104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Po výdatnom obede sa konečne vyučovanie skončilo a všetci môžu ísť spokojne domov</a:t>
            </a:r>
            <a:endParaRPr lang="sk-SK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89040"/>
            <a:ext cx="3643012" cy="2732259"/>
          </a:xfrm>
        </p:spPr>
      </p:pic>
    </p:spTree>
    <p:extLst>
      <p:ext uri="{BB962C8B-B14F-4D97-AF65-F5344CB8AC3E}">
        <p14:creationId xmlns:p14="http://schemas.microsoft.com/office/powerpoint/2010/main" val="121076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012974"/>
          </a:xfrm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Ďakujeme vedeniu školy, pani kuchárkam a všetkým stravníkom za spoluprácu a pomoc pri realizovaní tejto aktivity</a:t>
            </a:r>
            <a:endParaRPr lang="sk-SK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541995"/>
      </p:ext>
    </p:extLst>
  </p:cSld>
  <p:clrMapOvr>
    <a:masterClrMapping/>
  </p:clrMapOvr>
  <p:transition spd="slow" advClick="0" advTm="15000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800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Aktivita bola vypracovaná v pondelok v rámci 2. dennej témy: Potraviny – zdroj života</a:t>
            </a:r>
            <a:endParaRPr lang="sk-SK" sz="2800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1600" dirty="0" smtClean="0"/>
              <a:t>Téma: Pondelok - 2. denná téma, Potraviny – zdroj života.</a:t>
            </a:r>
          </a:p>
          <a:p>
            <a:r>
              <a:rPr lang="sk-SK" sz="1600" dirty="0" smtClean="0"/>
              <a:t>Aktivita: Reportáž o školskej jedálni  v Novej Bošáci</a:t>
            </a:r>
          </a:p>
          <a:p>
            <a:r>
              <a:rPr lang="sk-SK" sz="1600" dirty="0" smtClean="0"/>
              <a:t>Škola: ZŠ z MŠ Nová Bošáca</a:t>
            </a:r>
          </a:p>
          <a:p>
            <a:r>
              <a:rPr lang="sk-SK" sz="1600" dirty="0" smtClean="0"/>
              <a:t>Adresa školy: Nová Bošáca 76, 913 08</a:t>
            </a:r>
          </a:p>
          <a:p>
            <a:r>
              <a:rPr lang="sk-SK" sz="1600" dirty="0" smtClean="0"/>
              <a:t>Meno a priezvisko kontaktnej osoby: Mgr. Jozef </a:t>
            </a:r>
            <a:r>
              <a:rPr lang="sk-SK" sz="1600" dirty="0" err="1" smtClean="0"/>
              <a:t>Kerak</a:t>
            </a:r>
            <a:endParaRPr lang="sk-SK" sz="1600" dirty="0" smtClean="0"/>
          </a:p>
          <a:p>
            <a:r>
              <a:rPr lang="sk-SK" sz="1600" dirty="0" smtClean="0"/>
              <a:t>Tel. 0907564383, e-mail</a:t>
            </a:r>
            <a:r>
              <a:rPr lang="sk-SK" sz="1600" dirty="0"/>
              <a:t>: </a:t>
            </a:r>
            <a:r>
              <a:rPr lang="sk-SK" sz="1600" dirty="0" smtClean="0"/>
              <a:t>jozefx123@gmail.com</a:t>
            </a:r>
          </a:p>
          <a:p>
            <a:r>
              <a:rPr lang="sk-SK" sz="1600" dirty="0" smtClean="0"/>
              <a:t>Na aktivite sa zúčastnili žiaci 6. ročníka: </a:t>
            </a:r>
            <a:r>
              <a:rPr lang="sk-SK" sz="1600" dirty="0" err="1" smtClean="0"/>
              <a:t>Luboš</a:t>
            </a:r>
            <a:r>
              <a:rPr lang="sk-SK" sz="1600" dirty="0" smtClean="0"/>
              <a:t> </a:t>
            </a:r>
            <a:r>
              <a:rPr lang="sk-SK" sz="1600" dirty="0" err="1" smtClean="0"/>
              <a:t>Guláň</a:t>
            </a:r>
            <a:r>
              <a:rPr lang="sk-SK" sz="1600" dirty="0" smtClean="0"/>
              <a:t>, Martin </a:t>
            </a:r>
            <a:r>
              <a:rPr lang="sk-SK" sz="1600" dirty="0" err="1" smtClean="0"/>
              <a:t>Haviernik</a:t>
            </a:r>
            <a:r>
              <a:rPr lang="sk-SK" sz="1600" dirty="0" smtClean="0"/>
              <a:t>, Frederik </a:t>
            </a:r>
            <a:r>
              <a:rPr lang="sk-SK" sz="1600" dirty="0" err="1" smtClean="0"/>
              <a:t>Kukuča</a:t>
            </a:r>
            <a:r>
              <a:rPr lang="sk-SK" sz="1600" dirty="0" smtClean="0"/>
              <a:t>, Peter </a:t>
            </a:r>
            <a:r>
              <a:rPr lang="sk-SK" sz="1600" dirty="0" err="1" smtClean="0"/>
              <a:t>Žabčík</a:t>
            </a:r>
            <a:r>
              <a:rPr lang="sk-SK" sz="1600" dirty="0" smtClean="0"/>
              <a:t>, Adam Sadloň, Peter Mareček, Rebeka </a:t>
            </a:r>
            <a:r>
              <a:rPr lang="sk-SK" sz="1600" dirty="0" err="1" smtClean="0"/>
              <a:t>Oprchalová</a:t>
            </a:r>
            <a:r>
              <a:rPr lang="sk-SK" sz="1600" dirty="0" smtClean="0"/>
              <a:t>, Natália </a:t>
            </a:r>
            <a:r>
              <a:rPr lang="sk-SK" sz="1600" dirty="0" err="1" smtClean="0"/>
              <a:t>Mizeráková</a:t>
            </a:r>
            <a:r>
              <a:rPr lang="sk-SK" sz="1600" dirty="0" smtClean="0"/>
              <a:t>, </a:t>
            </a:r>
            <a:r>
              <a:rPr lang="sk-SK" sz="1600" dirty="0" err="1" smtClean="0"/>
              <a:t>Deborah</a:t>
            </a:r>
            <a:r>
              <a:rPr lang="sk-SK" sz="1600" dirty="0" smtClean="0"/>
              <a:t> </a:t>
            </a:r>
            <a:r>
              <a:rPr lang="sk-SK" sz="1600" dirty="0" err="1" smtClean="0"/>
              <a:t>Kubrická</a:t>
            </a:r>
            <a:r>
              <a:rPr lang="sk-SK" sz="1600" dirty="0"/>
              <a:t> </a:t>
            </a:r>
            <a:r>
              <a:rPr lang="sk-SK" sz="1600" dirty="0" smtClean="0"/>
              <a:t>a triedny učiteľ  Mgr. Jozef </a:t>
            </a:r>
            <a:r>
              <a:rPr lang="sk-SK" sz="1600" dirty="0" err="1" smtClean="0"/>
              <a:t>Kerak</a:t>
            </a:r>
            <a:endParaRPr lang="sk-SK" sz="1600" dirty="0" smtClean="0"/>
          </a:p>
          <a:p>
            <a:r>
              <a:rPr lang="sk-SK" sz="1600" dirty="0" smtClean="0"/>
              <a:t>Celkový počet žiakov  k </a:t>
            </a:r>
            <a:r>
              <a:rPr lang="sk-SK" sz="1600" smtClean="0"/>
              <a:t>tejto téme: 9</a:t>
            </a:r>
            <a:endParaRPr lang="sk-SK" sz="1600" dirty="0" smtClean="0"/>
          </a:p>
          <a:p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315307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5000"/>
    </mc:Choice>
    <mc:Fallback xmlns="">
      <p:transition advClick="0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432</Words>
  <Application>Microsoft Office PowerPoint</Application>
  <PresentationFormat>Prezentácia na obrazovke (4:3)</PresentationFormat>
  <Paragraphs>56</Paragraphs>
  <Slides>17</Slides>
  <Notes>0</Notes>
  <HiddenSlides>0</HiddenSlides>
  <MMClips>1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18" baseType="lpstr">
      <vt:lpstr>Motív Office</vt:lpstr>
      <vt:lpstr>POTRAVINY –  zdroj života</vt:lpstr>
      <vt:lpstr>Prezentácia programu PowerPoint</vt:lpstr>
      <vt:lpstr>OMYL!!!</vt:lpstr>
      <vt:lpstr>Prezentácia programu PowerPoint</vt:lpstr>
      <vt:lpstr>Deti zo ZŠ v Novej Bošáci majú pravidelnú potravu každý deň</vt:lpstr>
      <vt:lpstr>Ale tieto deti nie!!</vt:lpstr>
      <vt:lpstr>Naši šiestaci sa zahrali na reportérov a prenikli do zákulisia školskej jedálne. Zamerali sa na pondelkové menu.</vt:lpstr>
      <vt:lpstr>A čo všetko zistili?</vt:lpstr>
      <vt:lpstr>Prezentácia programu PowerPoint</vt:lpstr>
      <vt:lpstr>Prezentácia programu PowerPoint</vt:lpstr>
      <vt:lpstr>A aké sú hlavné zdroje „života“ v našej jedálni? (inak povedané dodávatelia – pre tých, čo nechápu)</vt:lpstr>
      <vt:lpstr>Naši reportéri ďalej zistili, že dňa 14. 10. 2013</vt:lpstr>
      <vt:lpstr>No nabudúce odporúčame všetko zjesť!!!</vt:lpstr>
      <vt:lpstr>Na záver iba krátka info čo sa týka odpadu</vt:lpstr>
      <vt:lpstr>Po výdatnom obede sa konečne vyučovanie skončilo a všetci môžu ísť spokojne domov</vt:lpstr>
      <vt:lpstr>Ďakujeme vedeniu školy, pani kuchárkam a všetkým stravníkom za spoluprácu a pomoc pri realizovaní tejto aktivity</vt:lpstr>
      <vt:lpstr>Aktivita bola vypracovaná v pondelok v rámci 2. dennej témy: Potraviny – zdroj života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Potraviny – zdroj života</dc:title>
  <dc:creator>user</dc:creator>
  <cp:lastModifiedBy>user</cp:lastModifiedBy>
  <cp:revision>32</cp:revision>
  <dcterms:created xsi:type="dcterms:W3CDTF">2013-10-11T13:26:07Z</dcterms:created>
  <dcterms:modified xsi:type="dcterms:W3CDTF">2013-10-17T13:56:31Z</dcterms:modified>
</cp:coreProperties>
</file>